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8" r:id="rId2"/>
    <p:sldId id="359" r:id="rId3"/>
    <p:sldId id="347" r:id="rId4"/>
    <p:sldId id="348" r:id="rId5"/>
    <p:sldId id="349" r:id="rId6"/>
    <p:sldId id="315" r:id="rId7"/>
    <p:sldId id="317" r:id="rId8"/>
    <p:sldId id="360" r:id="rId9"/>
    <p:sldId id="377" r:id="rId10"/>
    <p:sldId id="316" r:id="rId11"/>
    <p:sldId id="350" r:id="rId12"/>
    <p:sldId id="329" r:id="rId13"/>
    <p:sldId id="328" r:id="rId14"/>
    <p:sldId id="330" r:id="rId15"/>
    <p:sldId id="325" r:id="rId16"/>
    <p:sldId id="334" r:id="rId17"/>
    <p:sldId id="332" r:id="rId18"/>
    <p:sldId id="375" r:id="rId19"/>
    <p:sldId id="343" r:id="rId20"/>
    <p:sldId id="351" r:id="rId21"/>
    <p:sldId id="344" r:id="rId22"/>
    <p:sldId id="345" r:id="rId23"/>
    <p:sldId id="263" r:id="rId24"/>
    <p:sldId id="352" r:id="rId25"/>
    <p:sldId id="370" r:id="rId26"/>
    <p:sldId id="371" r:id="rId27"/>
    <p:sldId id="354" r:id="rId28"/>
    <p:sldId id="372" r:id="rId29"/>
    <p:sldId id="355" r:id="rId30"/>
    <p:sldId id="356" r:id="rId31"/>
    <p:sldId id="378" r:id="rId32"/>
    <p:sldId id="374" r:id="rId33"/>
    <p:sldId id="368" r:id="rId34"/>
    <p:sldId id="376" r:id="rId35"/>
    <p:sldId id="369" r:id="rId36"/>
    <p:sldId id="357" r:id="rId37"/>
    <p:sldId id="35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704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1024" y="-112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LvsQdn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211" y="2847404"/>
            <a:ext cx="8253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GALE: Geometric active learning for Search-Based </a:t>
            </a:r>
            <a:r>
              <a:rPr lang="en-US" sz="4000" b="1" dirty="0" smtClean="0">
                <a:solidFill>
                  <a:srgbClr val="9F2021"/>
                </a:solidFill>
              </a:rPr>
              <a:t>Software Engineering</a:t>
            </a:r>
            <a:endParaRPr lang="en-US" sz="4000" b="1" dirty="0" smtClean="0">
              <a:solidFill>
                <a:srgbClr val="9F2021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  </a:t>
            </a:r>
            <a:endParaRPr lang="en-US" sz="4000" b="1" dirty="0">
              <a:solidFill>
                <a:srgbClr val="9F2021"/>
              </a:solidFill>
            </a:endParaRPr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457200" y="4526933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 smtClean="0"/>
              <a:t>Joseph Krall, </a:t>
            </a:r>
            <a:r>
              <a:rPr lang="en-US" sz="2700" dirty="0" err="1" smtClean="0"/>
              <a:t>LoadIQ</a:t>
            </a: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Tim Menzies, NC State</a:t>
            </a:r>
          </a:p>
          <a:p>
            <a:pPr>
              <a:lnSpc>
                <a:spcPct val="80000"/>
              </a:lnSpc>
            </a:pPr>
            <a:r>
              <a:rPr lang="en-US" sz="2700" dirty="0" smtClean="0"/>
              <a:t>Misty  Davies, NASA Ames</a:t>
            </a:r>
            <a:endParaRPr lang="en-US" sz="2700" dirty="0"/>
          </a:p>
        </p:txBody>
      </p:sp>
      <p:sp>
        <p:nvSpPr>
          <p:cNvPr id="11" name="Rectangle 10"/>
          <p:cNvSpPr/>
          <p:nvPr/>
        </p:nvSpPr>
        <p:spPr>
          <a:xfrm>
            <a:off x="3405329" y="6100489"/>
            <a:ext cx="227898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9F2021"/>
                </a:solidFill>
              </a:rPr>
              <a:t>Sept 5, 2015</a:t>
            </a:r>
            <a:endParaRPr lang="en-US" sz="3200" b="1" dirty="0">
              <a:solidFill>
                <a:srgbClr val="9F202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55" y="-23516"/>
            <a:ext cx="9341295" cy="2353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2617" y="4204"/>
            <a:ext cx="929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2021"/>
                </a:solidFill>
              </a:rPr>
              <a:t> 10th Joint Meeting of the European Software Engineering Conference and the ACM SIGSOFT Symposium on the Foundations of Software </a:t>
            </a:r>
            <a:r>
              <a:rPr lang="en-US" b="1" dirty="0" smtClean="0">
                <a:solidFill>
                  <a:srgbClr val="9F2021"/>
                </a:solidFill>
              </a:rPr>
              <a:t>Engineering:  FSE’15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CPU is more confusing:</a:t>
            </a:r>
            <a:br>
              <a:rPr lang="en-US" dirty="0" smtClean="0"/>
            </a:br>
            <a:r>
              <a:rPr lang="en-US" dirty="0" smtClean="0"/>
              <a:t>who understands all that output?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90" y="1764060"/>
            <a:ext cx="413705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Ever</a:t>
            </a:r>
            <a:r>
              <a:rPr lang="en-US" baseline="0" dirty="0" smtClean="0"/>
              <a:t> tried to explain to a Pareto frontier to a business user?</a:t>
            </a:r>
          </a:p>
          <a:p>
            <a:endParaRPr lang="en-US" baseline="0" dirty="0" smtClean="0"/>
          </a:p>
          <a:p>
            <a:r>
              <a:rPr lang="en-US" dirty="0" smtClean="0"/>
              <a:t>Ever been asked for an audit trial on how  conclusions were made?</a:t>
            </a:r>
          </a:p>
          <a:p>
            <a:endParaRPr lang="en-US" dirty="0" smtClean="0"/>
          </a:p>
          <a:p>
            <a:r>
              <a:rPr lang="en-US" dirty="0" err="1"/>
              <a:t>Verrappa</a:t>
            </a:r>
            <a:r>
              <a:rPr lang="en-US" dirty="0"/>
              <a:t> and </a:t>
            </a:r>
            <a:r>
              <a:rPr lang="en-US" dirty="0" err="1" smtClean="0"/>
              <a:t>Letier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..for industrial problems, these algorithms generate (many) solutions, which makes the tasks of under- standing them and selecting one among them difficult and time consuming”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https://goo.gl/LvsQdn</a:t>
            </a:r>
            <a:r>
              <a:rPr lang="en-US" dirty="0" smtClean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4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use less CPU for search-based</a:t>
            </a:r>
            <a:r>
              <a:rPr lang="en-US" dirty="0" smtClean="0"/>
              <a:t> SE?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8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</a:t>
            </a:r>
            <a:r>
              <a:rPr lang="en-US" dirty="0" smtClean="0">
                <a:solidFill>
                  <a:schemeClr val="bg1"/>
                </a:solidFill>
              </a:rPr>
              <a:t>(for SBSE)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3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</a:t>
            </a:r>
            <a:r>
              <a:rPr lang="en-US" dirty="0" smtClean="0"/>
              <a:t>*      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smtClean="0"/>
              <a:t>  +                 K*         </a:t>
            </a:r>
            <a:r>
              <a:rPr lang="en-US" dirty="0" smtClean="0"/>
              <a:t>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80" y="3341228"/>
            <a:ext cx="3779587" cy="314084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      K     *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</a:t>
            </a:r>
            <a:r>
              <a:rPr lang="en-US" sz="2000" dirty="0" smtClean="0"/>
              <a:t>clustering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7178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K     *      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K     *        O(1)*N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17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8"/>
            <a:ext cx="160592" cy="3500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19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2749" y="2717854"/>
            <a:ext cx="386265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  O(N)    +        log(  K      *  O(1) * N)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2" y="293952"/>
            <a:ext cx="4353299" cy="431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58" y="3292310"/>
            <a:ext cx="4484396" cy="3355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377" y="940660"/>
            <a:ext cx="1714156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Fast k=2 </a:t>
            </a:r>
          </a:p>
          <a:p>
            <a:r>
              <a:rPr lang="en-US" sz="3000" dirty="0" smtClean="0"/>
              <a:t>Divisive</a:t>
            </a:r>
          </a:p>
          <a:p>
            <a:r>
              <a:rPr lang="en-US" sz="3000" dirty="0" smtClean="0"/>
              <a:t>clustering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605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2" y="0"/>
            <a:ext cx="7119802" cy="68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Experimental </a:t>
            </a:r>
            <a:r>
              <a:rPr lang="en-US" b="1" dirty="0" smtClean="0">
                <a:solidFill>
                  <a:srgbClr val="9F2021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1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Benchmark suites (small)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SE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used (in paper)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Since paper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</a:t>
            </a:r>
            <a:r>
              <a:rPr lang="en-US" dirty="0" smtClean="0"/>
              <a:t>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Evaluations per generation: </a:t>
            </a:r>
            <a:br>
              <a:rPr lang="en-US" dirty="0" smtClean="0"/>
            </a:br>
            <a:r>
              <a:rPr lang="en-US" dirty="0" smtClean="0"/>
              <a:t>GALE = O(log(N)); Others = O(N)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47" y="1732831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0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7" y="1686280"/>
            <a:ext cx="3199291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70" y="1832812"/>
            <a:ext cx="4466226" cy="4159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008" y="1807227"/>
            <a:ext cx="381025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Hypervolume</a:t>
            </a:r>
            <a:r>
              <a:rPr lang="en-US" sz="2000" b="1" dirty="0" smtClean="0"/>
              <a:t>: </a:t>
            </a:r>
          </a:p>
          <a:p>
            <a:r>
              <a:rPr lang="en-US" sz="2000" dirty="0" smtClean="0"/>
              <a:t>• Volume </a:t>
            </a:r>
            <a:r>
              <a:rPr lang="en-US" sz="2000" dirty="0" err="1" smtClean="0"/>
              <a:t>sweeped</a:t>
            </a:r>
            <a:r>
              <a:rPr lang="en-US" sz="2000" dirty="0" smtClean="0"/>
              <a:t> out </a:t>
            </a:r>
            <a:br>
              <a:rPr lang="en-US" sz="2000" dirty="0" smtClean="0"/>
            </a:br>
            <a:r>
              <a:rPr lang="en-US" sz="2000" dirty="0" smtClean="0"/>
              <a:t>   by the Pareto frontier </a:t>
            </a:r>
          </a:p>
          <a:p>
            <a:r>
              <a:rPr lang="en-US" sz="2000" dirty="0" smtClean="0"/>
              <a:t>• More is best</a:t>
            </a:r>
          </a:p>
          <a:p>
            <a:r>
              <a:rPr lang="en-US" sz="2000" dirty="0" smtClean="0"/>
              <a:t>• GALE’s random search explores</a:t>
            </a:r>
            <a:br>
              <a:rPr lang="en-US" sz="2000" dirty="0" smtClean="0"/>
            </a:br>
            <a:r>
              <a:rPr lang="en-US" sz="2000" dirty="0" smtClean="0"/>
              <a:t>   less than others</a:t>
            </a:r>
          </a:p>
          <a:p>
            <a:endParaRPr lang="en-US" sz="2000" dirty="0" smtClean="0"/>
          </a:p>
          <a:p>
            <a:r>
              <a:rPr lang="en-US" sz="2000" b="1" dirty="0" smtClean="0"/>
              <a:t>Spread: </a:t>
            </a:r>
          </a:p>
          <a:p>
            <a:r>
              <a:rPr lang="en-US" sz="2000" dirty="0" smtClean="0"/>
              <a:t>• gap between final solutions</a:t>
            </a:r>
          </a:p>
          <a:p>
            <a:r>
              <a:rPr lang="en-US" sz="2000" dirty="0" smtClean="0"/>
              <a:t>• less is best</a:t>
            </a:r>
            <a:br>
              <a:rPr lang="en-US" sz="2000" dirty="0" smtClean="0"/>
            </a:br>
            <a:r>
              <a:rPr lang="en-US" sz="2000" dirty="0" smtClean="0"/>
              <a:t>• </a:t>
            </a:r>
            <a:r>
              <a:rPr lang="en-US" sz="2000" dirty="0" smtClean="0"/>
              <a:t>GALE’s </a:t>
            </a:r>
            <a:r>
              <a:rPr lang="en-US" sz="2000" dirty="0" smtClean="0"/>
              <a:t>gaps are less: it</a:t>
            </a:r>
            <a:br>
              <a:rPr lang="en-US" sz="2000" dirty="0" smtClean="0"/>
            </a:br>
            <a:r>
              <a:rPr lang="en-US" sz="2000" dirty="0" smtClean="0"/>
              <a:t>   explores its space in more</a:t>
            </a:r>
            <a:br>
              <a:rPr lang="en-US" sz="2000" dirty="0" smtClean="0"/>
            </a:br>
            <a:r>
              <a:rPr lang="en-US" sz="2000" dirty="0" smtClean="0"/>
              <a:t>   details</a:t>
            </a:r>
          </a:p>
          <a:p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Performance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1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comparisons</a:t>
            </a:r>
            <a:br>
              <a:rPr lang="en-US" dirty="0" smtClean="0"/>
            </a:br>
            <a:r>
              <a:rPr lang="en-US" dirty="0" smtClean="0"/>
              <a:t>improvements pop0 to last pop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36" y="1516171"/>
            <a:ext cx="6169428" cy="5238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06" y="2081210"/>
            <a:ext cx="1106530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Gray:</a:t>
            </a:r>
          </a:p>
          <a:p>
            <a:r>
              <a:rPr lang="en-US" dirty="0" smtClean="0"/>
              <a:t>GALE</a:t>
            </a:r>
          </a:p>
          <a:p>
            <a:r>
              <a:rPr lang="en-US" dirty="0" smtClean="0"/>
              <a:t>is as good</a:t>
            </a:r>
          </a:p>
          <a:p>
            <a:r>
              <a:rPr lang="en-US" dirty="0"/>
              <a:t>a</a:t>
            </a:r>
            <a:r>
              <a:rPr lang="en-US" dirty="0" smtClean="0"/>
              <a:t>s the</a:t>
            </a:r>
          </a:p>
          <a:p>
            <a:r>
              <a:rPr lang="en-US" dirty="0" smtClean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54758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XOMO: estimates of effort, months, defects, risks</a:t>
            </a:r>
            <a:r>
              <a:rPr lang="en-US" dirty="0"/>
              <a:t> </a:t>
            </a:r>
            <a:r>
              <a:rPr lang="en-US" dirty="0" smtClean="0"/>
              <a:t>(on NASA </a:t>
            </a:r>
            <a:r>
              <a:rPr lang="en-US" dirty="0" smtClean="0"/>
              <a:t>projects)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52" y="1746171"/>
            <a:ext cx="7538037" cy="4160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5" y="2246147"/>
            <a:ext cx="853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Flight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9155" y="3522634"/>
            <a:ext cx="853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Ground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58489" y="4688547"/>
            <a:ext cx="971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Flight</a:t>
            </a:r>
          </a:p>
          <a:p>
            <a:r>
              <a:rPr lang="en-US" sz="1600" dirty="0" smtClean="0"/>
              <a:t>Guidance</a:t>
            </a:r>
          </a:p>
          <a:p>
            <a:r>
              <a:rPr lang="en-US" sz="1600" dirty="0" smtClean="0"/>
              <a:t>systems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349796" y="6164791"/>
            <a:ext cx="1503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NSGA-II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8917" y="6164334"/>
            <a:ext cx="10685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F2021"/>
                </a:solidFill>
              </a:rPr>
              <a:t>GALE</a:t>
            </a:r>
            <a:endParaRPr lang="en-US" sz="32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7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use less CPU for search-based SE?</a:t>
            </a:r>
          </a:p>
          <a:p>
            <a:r>
              <a:rPr lang="en-US" dirty="0" smtClean="0"/>
              <a:t>How to use less CPU</a:t>
            </a:r>
          </a:p>
          <a:p>
            <a:pPr lvl="1"/>
            <a:r>
              <a:rPr lang="en-US" dirty="0" smtClean="0"/>
              <a:t>GALE’s “geometric search”  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A </a:t>
            </a:r>
            <a:r>
              <a:rPr lang="en-US" dirty="0" smtClean="0"/>
              <a:t>challenge question:</a:t>
            </a:r>
          </a:p>
          <a:p>
            <a:pPr lvl="1"/>
            <a:r>
              <a:rPr lang="en-US" dirty="0" smtClean="0"/>
              <a:t>Are we making this too hard?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8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6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127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Lots of simpler is all you need stuff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78244"/>
            <a:ext cx="7412129" cy="2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127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MOEA/D: Zhang [15]</a:t>
            </a:r>
          </a:p>
          <a:p>
            <a:pPr lvl="1"/>
            <a:r>
              <a:rPr lang="en-US" dirty="0" smtClean="0"/>
              <a:t>Population0 </a:t>
            </a:r>
          </a:p>
          <a:p>
            <a:pPr lvl="2"/>
            <a:r>
              <a:rPr lang="en-US" dirty="0" smtClean="0"/>
              <a:t>assignment of random objective weights</a:t>
            </a:r>
          </a:p>
          <a:p>
            <a:pPr lvl="2"/>
            <a:r>
              <a:rPr lang="en-US" dirty="0" smtClean="0"/>
              <a:t>clustering of candidates with different directions</a:t>
            </a:r>
          </a:p>
          <a:p>
            <a:pPr lvl="1"/>
            <a:r>
              <a:rPr lang="en-US" dirty="0" smtClean="0"/>
              <a:t>Afterwards: spreads </a:t>
            </a:r>
            <a:br>
              <a:rPr lang="en-US" dirty="0" smtClean="0"/>
            </a:br>
            <a:r>
              <a:rPr lang="en-US" dirty="0" smtClean="0"/>
              <a:t>in all directions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SPEA2, NSGA-II, PSO, DE, MOEA/D, </a:t>
            </a:r>
            <a:r>
              <a:rPr lang="en-US" dirty="0" err="1" smtClean="0"/>
              <a:t>Tabu</a:t>
            </a:r>
            <a:r>
              <a:rPr lang="en-US" dirty="0" smtClean="0"/>
              <a:t>..</a:t>
            </a:r>
          </a:p>
          <a:p>
            <a:pPr lvl="1"/>
            <a:r>
              <a:rPr lang="en-US" dirty="0" smtClean="0"/>
              <a:t>All O(N) evaluations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03187" y="1600822"/>
            <a:ext cx="38112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/>
              <a:t>Various 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</a:t>
            </a:r>
            <a:r>
              <a:rPr lang="en-US" sz="2700" dirty="0"/>
              <a:t>surface </a:t>
            </a:r>
            <a:r>
              <a:rPr lang="en-US" sz="2700" dirty="0"/>
              <a:t>methods </a:t>
            </a:r>
            <a:r>
              <a:rPr lang="en-US" sz="2700" dirty="0" err="1"/>
              <a:t>Zuluaga</a:t>
            </a:r>
            <a:r>
              <a:rPr lang="en-US" sz="2700" dirty="0"/>
              <a:t> </a:t>
            </a:r>
            <a:r>
              <a:rPr lang="en-US" sz="2700" dirty="0"/>
              <a:t>[8]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Active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Future work</a:t>
            </a:r>
            <a:endParaRPr lang="en-US" b="1" dirty="0" smtClean="0">
              <a:solidFill>
                <a:srgbClr val="9F202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5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233665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 “active learning”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Are we making this too hard?</a:t>
            </a:r>
            <a:endParaRPr lang="en-US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9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271106"/>
            <a:ext cx="8679480" cy="520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Simple approximations exist for seemingly complex problems.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Researchers jump to the complex </a:t>
            </a:r>
            <a:br>
              <a:rPr lang="en-US" sz="2400" dirty="0" smtClean="0"/>
            </a:br>
            <a:r>
              <a:rPr lang="en-US" sz="2400" dirty="0" smtClean="0"/>
              <a:t>before exploring the simpler.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Test supposedly sophisticated </a:t>
            </a:r>
            <a:r>
              <a:rPr lang="en-US" sz="2400" dirty="0" err="1" smtClean="0"/>
              <a:t>vs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simpler alternates (the straw man ).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My career: “my straw men don’t burn”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78902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87" y="3661215"/>
            <a:ext cx="2921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9F2021"/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SBSE = CPU-intensive </a:t>
            </a:r>
            <a:endParaRPr lang="en-US" dirty="0"/>
          </a:p>
        </p:txBody>
      </p:sp>
      <p:pic>
        <p:nvPicPr>
          <p:cNvPr id="4" name="Picture 3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0" y="2416554"/>
            <a:ext cx="4050421" cy="2611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5" y="1820487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Explosive growth of SBSE papers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8915" y="5640112"/>
            <a:ext cx="5525145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Cost = </a:t>
            </a: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K             *  O(1) * 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858934" y="621381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84973" y="6201482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873093" y="624292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88593" y="623504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SBSE = everything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664" y="1458603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Menzies, Feather,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85265" y="1755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97965" y="204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97965" y="2339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3365" y="2631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6065" y="2898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6065" y="317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8765" y="3457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48765" y="3736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3365" y="444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365" y="4752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065" y="5044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23365" y="52733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36065" y="5590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6065" y="585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36065" y="6124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8765" y="64290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2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230724" cy="6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reasons to use less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ess power consumption </a:t>
            </a:r>
          </a:p>
          <a:p>
            <a:pPr lvl="1"/>
            <a:r>
              <a:rPr lang="en-US" dirty="0" smtClean="0"/>
              <a:t> less power generation = less pollution</a:t>
            </a:r>
          </a:p>
          <a:p>
            <a:r>
              <a:rPr lang="en-US" dirty="0"/>
              <a:t>L</a:t>
            </a:r>
            <a:r>
              <a:rPr lang="en-US" dirty="0" smtClean="0"/>
              <a:t>ess cost</a:t>
            </a:r>
          </a:p>
          <a:p>
            <a:pPr lvl="1"/>
            <a:r>
              <a:rPr lang="en-US" dirty="0" smtClean="0"/>
              <a:t>of hardware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cloud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994</Words>
  <Application>Microsoft Macintosh PowerPoint</Application>
  <PresentationFormat>On-screen Show (4:3)</PresentationFormat>
  <Paragraphs>275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 </vt:lpstr>
      <vt:lpstr>PowerPoint Presentation</vt:lpstr>
      <vt:lpstr>This talk</vt:lpstr>
      <vt:lpstr>This talk</vt:lpstr>
      <vt:lpstr>This talk</vt:lpstr>
      <vt:lpstr>SBSE = CPU-intensive </vt:lpstr>
      <vt:lpstr> SBSE = everything</vt:lpstr>
      <vt:lpstr>PowerPoint Presentation</vt:lpstr>
      <vt:lpstr>Many reasons to use less CPU</vt:lpstr>
      <vt:lpstr>More CPU is more confusing: who understands all that output?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PowerPoint Presentation</vt:lpstr>
      <vt:lpstr>This talk</vt:lpstr>
      <vt:lpstr>Sample models</vt:lpstr>
      <vt:lpstr>Comparison algorithms</vt:lpstr>
      <vt:lpstr>Evaluations per generation:  GALE = O(log(N)); Others = O(N) </vt:lpstr>
      <vt:lpstr>For small models, not much slower For big models, 100 times faster</vt:lpstr>
      <vt:lpstr>Other Performance Measures</vt:lpstr>
      <vt:lpstr>Statistical comparisons improvements pop0 to last pop</vt:lpstr>
      <vt:lpstr>One big models, GALE does very well</vt:lpstr>
      <vt:lpstr>DTLZ1:from 2 to 8 goals</vt:lpstr>
      <vt:lpstr>XOMO: estimates of effort, months, defects, risks (on NASA projects)</vt:lpstr>
      <vt:lpstr>This talk</vt:lpstr>
      <vt:lpstr>Related work (1)</vt:lpstr>
      <vt:lpstr>Related work (2)</vt:lpstr>
      <vt:lpstr>This talk</vt:lpstr>
      <vt:lpstr>Future work</vt:lpstr>
      <vt:lpstr>This talk</vt:lpstr>
      <vt:lpstr>GALE’s dangerous idea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482</cp:revision>
  <dcterms:created xsi:type="dcterms:W3CDTF">2015-08-29T21:53:46Z</dcterms:created>
  <dcterms:modified xsi:type="dcterms:W3CDTF">2015-08-31T03:59:00Z</dcterms:modified>
</cp:coreProperties>
</file>